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9" r:id="rId12"/>
    <p:sldId id="261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3"/>
    <p:restoredTop sz="94578"/>
  </p:normalViewPr>
  <p:slideViewPr>
    <p:cSldViewPr snapToGrid="0" snapToObjects="1">
      <p:cViewPr>
        <p:scale>
          <a:sx n="82" d="100"/>
          <a:sy n="82" d="100"/>
        </p:scale>
        <p:origin x="-30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0C10-391B-DF4D-B1EF-62218B6AA787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C87D-880E-0A45-96BA-9E798DE3F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5008-C1AF-9B41-AC49-0472DEB0C765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jpeg"/><Relationship Id="rId9" Type="http://schemas.openxmlformats.org/officeDocument/2006/relationships/image" Target="../media/image26.png"/><Relationship Id="rId10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ea typeface="Helvetica" charset="0"/>
                <a:cs typeface="Helvetica" charset="0"/>
              </a:rPr>
              <a:t>Understanding </a:t>
            </a:r>
            <a:r>
              <a:rPr lang="en-US" sz="4400" dirty="0" smtClean="0">
                <a:latin typeface="+mj-lt"/>
                <a:ea typeface="Helvetica" charset="0"/>
                <a:cs typeface="Helvetica" charset="0"/>
              </a:rPr>
              <a:t>plant phenology in </a:t>
            </a:r>
            <a:r>
              <a:rPr lang="en-US" sz="4400" dirty="0">
                <a:latin typeface="+mj-lt"/>
                <a:ea typeface="Helvetica" charset="0"/>
                <a:cs typeface="Helvetica" charset="0"/>
              </a:rPr>
              <a:t>a warming </a:t>
            </a:r>
            <a:r>
              <a:rPr lang="en-US" sz="4400" dirty="0" smtClean="0">
                <a:latin typeface="+mj-lt"/>
                <a:ea typeface="Helvetica" charset="0"/>
                <a:cs typeface="Helvetica" charset="0"/>
              </a:rPr>
              <a:t>world</a:t>
            </a:r>
          </a:p>
          <a:p>
            <a:r>
              <a:rPr lang="en-US" dirty="0" smtClean="0">
                <a:latin typeface="+mj-lt"/>
                <a:ea typeface="Helvetica" charset="0"/>
                <a:cs typeface="Helvetica" charset="0"/>
              </a:rPr>
              <a:t>Examining microclimatic effects</a:t>
            </a:r>
            <a:endParaRPr lang="en-US" dirty="0">
              <a:latin typeface="+mj-lt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53" y="13000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Breakdown of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2378530"/>
            <a:ext cx="5311824" cy="40085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3" y="2469559"/>
            <a:ext cx="5681219" cy="382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" y="185531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ARBORETUM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28563" y="1855310"/>
            <a:ext cx="276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HARVARD FOREST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71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QUICK CONCLUSIONS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836" y="1051447"/>
            <a:ext cx="4746171" cy="546559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4"/>
                </a:solidFill>
              </a:rPr>
              <a:t>MICROCLIMATES EXIST! </a:t>
            </a:r>
            <a:r>
              <a:rPr lang="en-US" dirty="0" smtClean="0"/>
              <a:t>But more so at the Arboretum than the forest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accent4"/>
                </a:solidFill>
              </a:rPr>
              <a:t>GDDS ARE NOT ALWAYS CONSISTENT ACROSS SPECIES</a:t>
            </a:r>
          </a:p>
          <a:p>
            <a:pPr lvl="1"/>
            <a:r>
              <a:rPr lang="en-US" dirty="0" smtClean="0"/>
              <a:t>And can vary across sites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chemeClr val="accent4"/>
                </a:solidFill>
              </a:rPr>
              <a:t>PHENOLOGY IS FINICKY. </a:t>
            </a:r>
            <a:r>
              <a:rPr lang="en-US" dirty="0" smtClean="0"/>
              <a:t>More work to be done!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04" y="443066"/>
            <a:ext cx="3439198" cy="2450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45" y="5152924"/>
            <a:ext cx="4536440" cy="17050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46" y="3084020"/>
            <a:ext cx="2620801" cy="20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THE TEMPORAL ECOLOGY LAB</a:t>
            </a:r>
            <a:endParaRPr lang="en-US" sz="2000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Lizzie </a:t>
            </a:r>
            <a:r>
              <a:rPr lang="en-US" dirty="0" err="1" smtClean="0"/>
              <a:t>Wolkovich</a:t>
            </a:r>
            <a:r>
              <a:rPr lang="en-US" dirty="0" smtClean="0"/>
              <a:t>, PhD</a:t>
            </a:r>
          </a:p>
          <a:p>
            <a:r>
              <a:rPr lang="en-US" dirty="0"/>
              <a:t>Dan </a:t>
            </a:r>
            <a:r>
              <a:rPr lang="en-US" dirty="0" err="1" smtClean="0"/>
              <a:t>Buonaiuto</a:t>
            </a:r>
            <a:endParaRPr lang="en-US" dirty="0" smtClean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</a:t>
            </a:r>
            <a:r>
              <a:rPr lang="en-US" dirty="0" smtClean="0"/>
              <a:t>PhD</a:t>
            </a:r>
          </a:p>
          <a:p>
            <a:r>
              <a:rPr lang="en-US" dirty="0"/>
              <a:t>Aileen Ettinger, </a:t>
            </a:r>
            <a:r>
              <a:rPr lang="en-US" dirty="0" smtClean="0"/>
              <a:t>PhD</a:t>
            </a:r>
          </a:p>
          <a:p>
            <a:r>
              <a:rPr lang="en-US" dirty="0" smtClean="0"/>
              <a:t>Deirdre </a:t>
            </a:r>
            <a:r>
              <a:rPr lang="en-US" dirty="0" err="1" smtClean="0"/>
              <a:t>Loughnan</a:t>
            </a:r>
            <a:endParaRPr lang="en-US" dirty="0" smtClean="0"/>
          </a:p>
          <a:p>
            <a:r>
              <a:rPr lang="en-US" dirty="0" smtClean="0"/>
              <a:t>Darwin </a:t>
            </a:r>
            <a:r>
              <a:rPr lang="en-US" dirty="0" err="1" smtClean="0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smtClean="0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Suz</a:t>
            </a:r>
            <a:r>
              <a:rPr lang="en-US" dirty="0" smtClean="0"/>
              <a:t> </a:t>
            </a:r>
            <a:r>
              <a:rPr lang="en-US" dirty="0" err="1" smtClean="0"/>
              <a:t>Mrozak</a:t>
            </a:r>
            <a:endParaRPr lang="en-US" dirty="0" smtClean="0"/>
          </a:p>
          <a:p>
            <a:r>
              <a:rPr lang="en-US" dirty="0" smtClean="0"/>
              <a:t>Danny </a:t>
            </a:r>
            <a:r>
              <a:rPr lang="en-US" dirty="0" err="1" smtClean="0"/>
              <a:t>Schissler</a:t>
            </a:r>
            <a:endParaRPr lang="en-US" dirty="0" smtClean="0"/>
          </a:p>
          <a:p>
            <a:r>
              <a:rPr lang="en-US" dirty="0" smtClean="0"/>
              <a:t>Kate </a:t>
            </a:r>
            <a:r>
              <a:rPr lang="en-US" dirty="0" err="1" smtClean="0"/>
              <a:t>Stonefoot</a:t>
            </a:r>
            <a:endParaRPr lang="en-US" dirty="0" smtClean="0"/>
          </a:p>
          <a:p>
            <a:r>
              <a:rPr lang="en-US" dirty="0" smtClean="0"/>
              <a:t>Pam Thompson</a:t>
            </a:r>
          </a:p>
          <a:p>
            <a:r>
              <a:rPr lang="en-US" dirty="0" smtClean="0"/>
              <a:t>Our Citizen Scientists!!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THE HOLBROOK LAB</a:t>
            </a:r>
            <a:endParaRPr lang="en-US" sz="2000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Noel Michele Holbrook, PhD</a:t>
            </a:r>
          </a:p>
          <a:p>
            <a:r>
              <a:rPr lang="en-US" dirty="0" smtClean="0"/>
              <a:t>Fulton Rockwell, PhD</a:t>
            </a:r>
          </a:p>
          <a:p>
            <a:r>
              <a:rPr lang="en-US" dirty="0" smtClean="0"/>
              <a:t>Jess </a:t>
            </a:r>
            <a:r>
              <a:rPr lang="en-US" dirty="0" err="1" smtClean="0"/>
              <a:t>Gersony</a:t>
            </a:r>
            <a:endParaRPr lang="en-US" dirty="0" smtClean="0"/>
          </a:p>
          <a:p>
            <a:r>
              <a:rPr lang="en-US" dirty="0" smtClean="0"/>
              <a:t>Anju </a:t>
            </a:r>
            <a:r>
              <a:rPr lang="en-US" dirty="0" err="1" smtClean="0"/>
              <a:t>Manandhar</a:t>
            </a:r>
            <a:endParaRPr lang="en-US" dirty="0" smtClean="0"/>
          </a:p>
          <a:p>
            <a:r>
              <a:rPr lang="en-US" dirty="0" smtClean="0"/>
              <a:t>Meghan Blumstein</a:t>
            </a:r>
          </a:p>
          <a:p>
            <a:r>
              <a:rPr lang="en-US" dirty="0" smtClean="0"/>
              <a:t>Morgan Furze, PhD</a:t>
            </a:r>
          </a:p>
          <a:p>
            <a:r>
              <a:rPr lang="en-US" dirty="0" err="1" smtClean="0"/>
              <a:t>Zhe</a:t>
            </a:r>
            <a:r>
              <a:rPr lang="en-US" dirty="0" smtClean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COMMITTEE MEMBERS</a:t>
            </a:r>
            <a:endParaRPr lang="en-US" sz="2000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Moorcroft, PhD</a:t>
            </a:r>
          </a:p>
          <a:p>
            <a:r>
              <a:rPr lang="en-US" dirty="0" smtClean="0"/>
              <a:t>Neil Pederson, PhD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smtClean="0"/>
              <a:t>COLLABORATORS AND SPECIAL THANKS</a:t>
            </a:r>
            <a:endParaRPr lang="en-US" sz="2000" u="sng"/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Iñaki</a:t>
            </a:r>
            <a:r>
              <a:rPr lang="en-US" dirty="0" smtClean="0"/>
              <a:t> Garcia de </a:t>
            </a:r>
            <a:r>
              <a:rPr lang="en-US" dirty="0" err="1" smtClean="0"/>
              <a:t>Cortazar-Atauri</a:t>
            </a:r>
            <a:r>
              <a:rPr lang="en-US" dirty="0" smtClean="0"/>
              <a:t>, PhD</a:t>
            </a:r>
          </a:p>
          <a:p>
            <a:r>
              <a:rPr lang="en-US" dirty="0" smtClean="0"/>
              <a:t>Ben Cook, PhD</a:t>
            </a:r>
          </a:p>
          <a:p>
            <a:r>
              <a:rPr lang="en-US" dirty="0" smtClean="0"/>
              <a:t>Kea Woodruff</a:t>
            </a:r>
          </a:p>
          <a:p>
            <a:r>
              <a:rPr lang="en-US" dirty="0" smtClean="0"/>
              <a:t>Faye Rosin</a:t>
            </a:r>
          </a:p>
          <a:p>
            <a:r>
              <a:rPr lang="en-US" dirty="0" smtClean="0"/>
              <a:t>Alice Linder</a:t>
            </a:r>
          </a:p>
          <a:p>
            <a:r>
              <a:rPr lang="en-US" dirty="0" smtClean="0"/>
              <a:t>Dan Flynn</a:t>
            </a:r>
          </a:p>
          <a:p>
            <a:r>
              <a:rPr lang="en-US" dirty="0" err="1" smtClean="0"/>
              <a:t>Alissandra</a:t>
            </a:r>
            <a:r>
              <a:rPr lang="en-US" dirty="0" smtClean="0"/>
              <a:t> Ayala</a:t>
            </a:r>
          </a:p>
          <a:p>
            <a:r>
              <a:rPr lang="en-US" dirty="0" smtClean="0"/>
              <a:t>John O’Keefe, PhD</a:t>
            </a:r>
          </a:p>
          <a:p>
            <a:r>
              <a:rPr lang="en-US" dirty="0" smtClean="0"/>
              <a:t>Audrey Barker </a:t>
            </a:r>
            <a:r>
              <a:rPr lang="en-US" dirty="0" err="1" smtClean="0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64E23E2-7440-4E36-A67B-0F88C5F7E1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06949AE-010D-4C18-8AED-7872085AD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8" y="1580132"/>
            <a:ext cx="5129784" cy="3711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E54AADB-50C7-4293-94C0-27361A32B8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701458"/>
            <a:ext cx="5129784" cy="3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04" y="201986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 smtClean="0"/>
              <a:t>PHENOLOGY IS ADVANCING</a:t>
            </a:r>
            <a:br>
              <a:rPr lang="en-US" sz="4800" dirty="0" smtClean="0"/>
            </a:br>
            <a:endParaRPr lang="en-US" sz="4800" dirty="0"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2" b="49292"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77083" y="6488668"/>
            <a:ext cx="261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Chamberlain </a:t>
            </a:r>
            <a:r>
              <a:rPr lang="en-US" i="1" smtClean="0"/>
              <a:t>et al, </a:t>
            </a:r>
            <a:r>
              <a:rPr lang="en-US" smtClean="0"/>
              <a:t>in prep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9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7" y="1215298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2417205" y="1863752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0" y="1217248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xmlns="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1217248"/>
            <a:ext cx="2980944" cy="4275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9C5E740-B44B-E34B-99AA-62A447925FA7}"/>
              </a:ext>
            </a:extLst>
          </p:cNvPr>
          <p:cNvSpPr txBox="1"/>
          <p:nvPr/>
        </p:nvSpPr>
        <p:spPr>
          <a:xfrm>
            <a:off x="3865112" y="5581524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1946CA-1EED-3F4E-BFAD-148E261EF5DE}"/>
              </a:ext>
            </a:extLst>
          </p:cNvPr>
          <p:cNvSpPr txBox="1"/>
          <p:nvPr/>
        </p:nvSpPr>
        <p:spPr>
          <a:xfrm>
            <a:off x="556979" y="5577000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7C41D03-15CB-B94B-83AA-AC06099A7838}"/>
              </a:ext>
            </a:extLst>
          </p:cNvPr>
          <p:cNvSpPr txBox="1"/>
          <p:nvPr/>
        </p:nvSpPr>
        <p:spPr>
          <a:xfrm>
            <a:off x="6951632" y="5581524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407967E-4AA2-C64A-8BB7-59042ECF5F3A}"/>
              </a:ext>
            </a:extLst>
          </p:cNvPr>
          <p:cNvSpPr txBox="1"/>
          <p:nvPr/>
        </p:nvSpPr>
        <p:spPr>
          <a:xfrm>
            <a:off x="10006734" y="5581524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78" y="179294"/>
            <a:ext cx="10274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WHY IS PLANT PHENOLOGY SO IMPORTANT?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 smtClean="0"/>
              <a:t>PHENOLOGY USES MULTIPLE CUES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87671" y="2187388"/>
            <a:ext cx="3343835" cy="317350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16111" y="6425315"/>
            <a:ext cx="235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Ettinger</a:t>
            </a:r>
            <a:r>
              <a:rPr lang="en-US" dirty="0"/>
              <a:t> </a:t>
            </a:r>
            <a:r>
              <a:rPr lang="en-US" i="1" dirty="0" smtClean="0"/>
              <a:t>et al,</a:t>
            </a:r>
            <a:r>
              <a:rPr lang="en-US" dirty="0" smtClean="0"/>
              <a:t> in review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pring warming + daylength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20121"/>
            <a:ext cx="3829878" cy="5646208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</a:t>
            </a:r>
            <a:r>
              <a:rPr lang="en-US" sz="4400" dirty="0" smtClean="0">
                <a:solidFill>
                  <a:srgbClr val="FFFFFF"/>
                </a:solidFill>
              </a:rPr>
              <a:t>Days (GDDs)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Definition: accumulation of spring warming temperatures</a:t>
            </a:r>
          </a:p>
          <a:p>
            <a:pPr lvl="2"/>
            <a:r>
              <a:rPr lang="en-US" sz="2400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lvl="2"/>
            <a:r>
              <a:rPr lang="en-US" sz="2400" dirty="0"/>
              <a:t>Temp (℃) – 0 ℃ = X</a:t>
            </a:r>
          </a:p>
          <a:p>
            <a:pPr lvl="2"/>
            <a:r>
              <a:rPr lang="en-US" sz="2400" dirty="0"/>
              <a:t>E.g., Temperature is 5 ℃ for </a:t>
            </a:r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, 7 ℃ for </a:t>
            </a:r>
            <a:r>
              <a:rPr lang="en-US" sz="2400" b="1" dirty="0">
                <a:solidFill>
                  <a:srgbClr val="00B050"/>
                </a:solidFill>
              </a:rPr>
              <a:t>Day 2 </a:t>
            </a:r>
            <a:r>
              <a:rPr lang="en-US" sz="2400" dirty="0"/>
              <a:t>and -2 ℃ for </a:t>
            </a:r>
            <a:r>
              <a:rPr lang="en-US" sz="2400" b="1" dirty="0">
                <a:solidFill>
                  <a:srgbClr val="00B050"/>
                </a:solidFill>
              </a:rPr>
              <a:t>Day 3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: 5 – 0 = 5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2</a:t>
            </a:r>
            <a:r>
              <a:rPr lang="en-US" sz="2400" dirty="0"/>
              <a:t>: 7 – 0 = 7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3</a:t>
            </a:r>
            <a:r>
              <a:rPr lang="en-US" sz="2400" dirty="0"/>
              <a:t>: -2 - 0 = 0 (doesn’t count)</a:t>
            </a:r>
          </a:p>
          <a:p>
            <a:pPr lvl="4"/>
            <a:r>
              <a:rPr lang="en-US" sz="2400" dirty="0"/>
              <a:t>So by </a:t>
            </a:r>
            <a:r>
              <a:rPr lang="en-US" sz="2400" b="1" dirty="0">
                <a:solidFill>
                  <a:srgbClr val="00B050"/>
                </a:solidFill>
              </a:rPr>
              <a:t>Day 3, 12 GDDs</a:t>
            </a:r>
            <a:r>
              <a:rPr lang="en-US" sz="2400" dirty="0"/>
              <a:t> (5+7) have been accumulated. </a:t>
            </a:r>
          </a:p>
        </p:txBody>
      </p:sp>
    </p:spTree>
    <p:extLst>
      <p:ext uri="{BB962C8B-B14F-4D97-AF65-F5344CB8AC3E}">
        <p14:creationId xmlns:p14="http://schemas.microsoft.com/office/powerpoint/2010/main" val="3391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0B086B5-397F-2E4C-9A5E-B17A3475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261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colorTemperature colorTemp="8228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32363" y="138953"/>
            <a:ext cx="5139181" cy="6580091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699249" y="4249273"/>
            <a:ext cx="430306" cy="466165"/>
          </a:xfrm>
          <a:prstGeom prst="star5">
            <a:avLst>
              <a:gd name="adj" fmla="val 22577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6190899" y="4249272"/>
            <a:ext cx="430306" cy="466165"/>
          </a:xfrm>
          <a:prstGeom prst="star5">
            <a:avLst>
              <a:gd name="adj" fmla="val 22577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2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294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ARBORETUM MICROCLIMATES?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02" y="362293"/>
            <a:ext cx="9167698" cy="6531565"/>
          </a:xfrm>
        </p:spPr>
      </p:pic>
      <p:sp>
        <p:nvSpPr>
          <p:cNvPr id="7" name="Rectangle 6"/>
          <p:cNvSpPr/>
          <p:nvPr/>
        </p:nvSpPr>
        <p:spPr>
          <a:xfrm>
            <a:off x="4984376" y="6257365"/>
            <a:ext cx="2761130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09882" y="6228401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estimate of change in degree days </a:t>
            </a:r>
            <a:r>
              <a:rPr lang="en-US" sz="1600" smtClean="0"/>
              <a:t>to budburst</a:t>
            </a:r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9395012" y="6228401"/>
            <a:ext cx="2599764" cy="41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20518" y="6199437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estimate of change in degree days </a:t>
            </a:r>
            <a:r>
              <a:rPr lang="en-US" sz="1600" smtClean="0"/>
              <a:t>to budburst</a:t>
            </a:r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7682753" y="150330"/>
            <a:ext cx="4446494" cy="6633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35388" y="1183341"/>
            <a:ext cx="2259106" cy="475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71" y="851647"/>
            <a:ext cx="8915176" cy="5808844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79294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HARVARD FOREST MICROCLIMATES?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61929" y="6075715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estimate of change in degree days </a:t>
            </a:r>
            <a:r>
              <a:rPr lang="en-US" sz="1600" smtClean="0"/>
              <a:t>to budburst</a:t>
            </a:r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4948518" y="6075715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 estimate of change in degree days </a:t>
            </a:r>
            <a:r>
              <a:rPr lang="en-US" sz="1600" smtClean="0"/>
              <a:t>to budburst</a:t>
            </a:r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7655859" y="376803"/>
            <a:ext cx="4536141" cy="6481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0"/>
            <a:ext cx="11819965" cy="1325563"/>
          </a:xfrm>
        </p:spPr>
        <p:txBody>
          <a:bodyPr/>
          <a:lstStyle/>
          <a:p>
            <a:r>
              <a:rPr lang="en-US" dirty="0" smtClean="0"/>
              <a:t>How similar are the GDDs to budburst across sites?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1788" y="6131857"/>
            <a:ext cx="2294965" cy="41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84894" y="6113928"/>
            <a:ext cx="2151530" cy="448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72" y="1699909"/>
            <a:ext cx="6067988" cy="4862255"/>
          </a:xfrm>
        </p:spPr>
      </p:pic>
      <p:sp>
        <p:nvSpPr>
          <p:cNvPr id="12" name="Rectangle 11"/>
          <p:cNvSpPr/>
          <p:nvPr/>
        </p:nvSpPr>
        <p:spPr>
          <a:xfrm>
            <a:off x="3843581" y="1959473"/>
            <a:ext cx="4231037" cy="3440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350</Words>
  <Application>Microsoft Macintosh PowerPoint</Application>
  <PresentationFormat>Widescreen</PresentationFormat>
  <Paragraphs>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Helvetica</vt:lpstr>
      <vt:lpstr>Arial</vt:lpstr>
      <vt:lpstr>Office Theme</vt:lpstr>
      <vt:lpstr>PowerPoint Presentation</vt:lpstr>
      <vt:lpstr>PHENOLOGY IS ADVANCING </vt:lpstr>
      <vt:lpstr>PowerPoint Presentation</vt:lpstr>
      <vt:lpstr>PHENOLOGY USES MULTIPLE CUES</vt:lpstr>
      <vt:lpstr>Growing Degree Days (GDDs)</vt:lpstr>
      <vt:lpstr>PowerPoint Presentation</vt:lpstr>
      <vt:lpstr>ARBORETUM MICROCLIMATES?</vt:lpstr>
      <vt:lpstr>HARVARD FOREST MICROCLIMATES?</vt:lpstr>
      <vt:lpstr>How similar are the GDDs to budburst across sites?</vt:lpstr>
      <vt:lpstr>Breakdown of weather data</vt:lpstr>
      <vt:lpstr>QUICK CONCLUSIONS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17</cp:revision>
  <dcterms:created xsi:type="dcterms:W3CDTF">2019-12-05T13:19:22Z</dcterms:created>
  <dcterms:modified xsi:type="dcterms:W3CDTF">2019-12-05T15:50:26Z</dcterms:modified>
</cp:coreProperties>
</file>